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6"/>
  </p:notesMasterIdLst>
  <p:sldIdLst>
    <p:sldId id="256" r:id="rId4"/>
    <p:sldId id="278" r:id="rId5"/>
    <p:sldId id="279" r:id="rId7"/>
    <p:sldId id="282" r:id="rId8"/>
    <p:sldId id="257" r:id="rId9"/>
    <p:sldId id="258" r:id="rId10"/>
    <p:sldId id="285" r:id="rId11"/>
    <p:sldId id="270" r:id="rId12"/>
    <p:sldId id="283" r:id="rId13"/>
    <p:sldId id="269" r:id="rId14"/>
    <p:sldId id="284" r:id="rId15"/>
    <p:sldId id="262" r:id="rId16"/>
    <p:sldId id="261" r:id="rId17"/>
    <p:sldId id="259" r:id="rId18"/>
    <p:sldId id="271" r:id="rId19"/>
    <p:sldId id="263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9CF94B-0D6D-4034-B9C2-8487CEFCF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63104" y="983742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10" name="Group 11"/>
          <p:cNvGrpSpPr/>
          <p:nvPr/>
        </p:nvGrpSpPr>
        <p:grpSpPr bwMode="auto">
          <a:xfrm>
            <a:off x="733426" y="5203826"/>
            <a:ext cx="5381624" cy="79374"/>
            <a:chOff x="2055030" y="1463669"/>
            <a:chExt cx="2304256" cy="544908"/>
          </a:xfrm>
        </p:grpSpPr>
        <p:sp>
          <p:nvSpPr>
            <p:cNvPr id="11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3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4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33425" y="2279988"/>
            <a:ext cx="4752975" cy="2387600"/>
          </a:xfrm>
        </p:spPr>
        <p:txBody>
          <a:bodyPr anchor="b">
            <a:normAutofit/>
          </a:bodyPr>
          <a:lstStyle>
            <a:lvl1pPr algn="l">
              <a:defRPr sz="6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5381625" cy="460034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8DCD867B-F0FF-4DA3-B4C5-49FAB8F0F4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49C9E9E8-B457-4A51-AF29-6170E1F238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529068"/>
            <a:ext cx="7886700" cy="5575095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grpSp>
        <p:nvGrpSpPr>
          <p:cNvPr id="10" name="Group 11"/>
          <p:cNvGrpSpPr/>
          <p:nvPr/>
        </p:nvGrpSpPr>
        <p:grpSpPr bwMode="auto">
          <a:xfrm>
            <a:off x="733425" y="5203825"/>
            <a:ext cx="4489847" cy="55563"/>
            <a:chOff x="2055030" y="1463669"/>
            <a:chExt cx="2304256" cy="544908"/>
          </a:xfrm>
        </p:grpSpPr>
        <p:sp>
          <p:nvSpPr>
            <p:cNvPr id="11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2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3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4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33425" y="2279988"/>
            <a:ext cx="4752975" cy="2387600"/>
          </a:xfrm>
        </p:spPr>
        <p:txBody>
          <a:bodyPr anchor="b"/>
          <a:lstStyle>
            <a:lvl1pPr algn="l">
              <a:defRPr sz="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/>
          <a:lstStyle>
            <a:lvl1pPr marL="0" indent="0" algn="l">
              <a:buNone/>
              <a:defRPr sz="2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D867B-F0FF-4DA3-B4C5-49FAB8F0F41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C9E9E8-B457-4A51-AF29-6170E1F238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32543"/>
            <a:ext cx="7631906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98248-B8A2-469F-A783-02A4FC1B622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DF7BBB-393F-4C6B-B756-266916FD738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5" y="3120571"/>
            <a:ext cx="7019925" cy="1209675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57275" y="4357234"/>
            <a:ext cx="7019925" cy="563109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9D0DB-44BB-4595-8C4F-6AC1E9CC9DF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603608-293F-4B8F-9E32-0DC1AF321FA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1711" y="0"/>
            <a:ext cx="7618112" cy="1390650"/>
          </a:xfrm>
        </p:spPr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CD980-6AC0-44C5-BE5E-196BA56B23D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35D59-8D85-4651-855E-C8B6D65D72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826306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757713"/>
            <a:ext cx="3868340" cy="343194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826306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757713"/>
            <a:ext cx="3887391" cy="343194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C58D9-5BD2-4EF7-B57D-5AFA089799A6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D435C8-98F5-4C13-8939-C0CFFBF1F0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grpSp>
        <p:nvGrpSpPr>
          <p:cNvPr id="9" name="Group 11"/>
          <p:cNvGrpSpPr/>
          <p:nvPr/>
        </p:nvGrpSpPr>
        <p:grpSpPr bwMode="auto">
          <a:xfrm>
            <a:off x="733425" y="5203825"/>
            <a:ext cx="4489847" cy="55563"/>
            <a:chOff x="2055030" y="1463669"/>
            <a:chExt cx="2304256" cy="544908"/>
          </a:xfrm>
        </p:grpSpPr>
        <p:sp>
          <p:nvSpPr>
            <p:cNvPr id="10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1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2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3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33425" y="2585698"/>
            <a:ext cx="4752975" cy="2072139"/>
          </a:xfrm>
        </p:spPr>
        <p:txBody>
          <a:bodyPr anchor="b"/>
          <a:lstStyle>
            <a:lvl1pPr>
              <a:defRPr sz="6600" b="1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5F9B0-5967-4FCD-82CC-B233AEBF4B7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5C9203-89D2-4924-A4FC-4A15B71DF7F8}" type="slidenum">
              <a:rPr lang="zh-CN" altLang="en-US"/>
            </a:fld>
            <a:endParaRPr lang="zh-CN" altLang="en-US"/>
          </a:p>
        </p:txBody>
      </p:sp>
      <p:sp>
        <p:nvSpPr>
          <p:cNvPr id="16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/>
          <a:lstStyle>
            <a:lvl1pPr marL="0" indent="0" algn="l">
              <a:buNone/>
              <a:defRPr sz="2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16E6E-0B16-411C-BA3B-AFA3C6E15BE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42BA5-A8DF-499D-8107-AA0051FE7F3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0" y="457200"/>
            <a:ext cx="31239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522028" y="365125"/>
            <a:ext cx="99332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49" y="365125"/>
            <a:ext cx="674097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7" y="32544"/>
            <a:ext cx="7631906" cy="1325563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C5698248-B8A2-469F-A783-02A4FC1B62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75DF7BBB-393F-4C6B-B756-266916FD73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529067"/>
            <a:ext cx="7886700" cy="5575095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32148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5" y="3120572"/>
            <a:ext cx="7019925" cy="1209675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57275" y="4357235"/>
            <a:ext cx="7019925" cy="563109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C29D0DB-44BB-4595-8C4F-6AC1E9CC9D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4E603608-293F-4B8F-9E32-0DC1AF321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1711" y="0"/>
            <a:ext cx="7618112" cy="1390650"/>
          </a:xfrm>
        </p:spPr>
        <p:txBody>
          <a:bodyPr>
            <a:normAutofit/>
          </a:bodyPr>
          <a:lstStyle>
            <a:lvl1pPr>
              <a:defRPr sz="3600"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342900" indent="0">
              <a:lnSpc>
                <a:spcPct val="120000"/>
              </a:lnSpc>
              <a:buNone/>
              <a:defRPr sz="1500">
                <a:solidFill>
                  <a:schemeClr val="bg2">
                    <a:lumMod val="25000"/>
                  </a:schemeClr>
                </a:solidFill>
              </a:defRPr>
            </a:lvl2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A74CD980-6AC0-44C5-BE5E-196BA56B23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C535D59-8D85-4651-855E-C8B6D65D72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826306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757714"/>
            <a:ext cx="3868340" cy="343194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826306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757714"/>
            <a:ext cx="3887391" cy="343194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AC4C58D9-5BD2-4EF7-B57D-5AFA089799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0ED435C8-98F5-4C13-8939-C0CFFBF1F0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-32148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9" name="Group 11"/>
          <p:cNvGrpSpPr/>
          <p:nvPr/>
        </p:nvGrpSpPr>
        <p:grpSpPr bwMode="auto">
          <a:xfrm>
            <a:off x="733426" y="5203826"/>
            <a:ext cx="4489847" cy="55563"/>
            <a:chOff x="2055030" y="1463669"/>
            <a:chExt cx="2304256" cy="544908"/>
          </a:xfrm>
        </p:grpSpPr>
        <p:sp>
          <p:nvSpPr>
            <p:cNvPr id="10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1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3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33425" y="2585698"/>
            <a:ext cx="4752975" cy="2072139"/>
          </a:xfrm>
        </p:spPr>
        <p:txBody>
          <a:bodyPr anchor="b">
            <a:normAutofit/>
          </a:bodyPr>
          <a:lstStyle>
            <a:lvl1pPr>
              <a:defRPr sz="5400" b="1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5D02437-23B4-4C4D-9D04-C5A4140061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79B73ADB-A5A5-4EDB-B16F-3E3AC4AB0844}" type="slidenum">
              <a:rPr lang="zh-CN" altLang="en-US" smtClean="0"/>
            </a:fld>
            <a:endParaRPr lang="zh-CN" altLang="en-US"/>
          </a:p>
        </p:txBody>
      </p:sp>
      <p:sp>
        <p:nvSpPr>
          <p:cNvPr id="16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B8F16E6E-0B16-411C-BA3B-AFA3C6E15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6EB42BA5-A8DF-499D-8107-AA0051FE7F3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711200"/>
            <a:ext cx="3196800" cy="16002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014391" y="733425"/>
            <a:ext cx="4627800" cy="54036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图片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311400"/>
            <a:ext cx="31968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522028" y="365125"/>
            <a:ext cx="993322" cy="5811838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740978" cy="5811838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tags" Target="../tags/tag4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4" Type="http://schemas.openxmlformats.org/officeDocument/2006/relationships/tags" Target="../tags/tag7.xml"/><Relationship Id="rId13" Type="http://schemas.openxmlformats.org/officeDocument/2006/relationships/tags" Target="../tags/tag6.xml"/><Relationship Id="rId12" Type="http://schemas.openxmlformats.org/officeDocument/2006/relationships/tags" Target="../tags/tag5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D02437-23B4-4C4D-9D04-C5A4140061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9B73ADB-A5A5-4EDB-B16F-3E3AC4AB0844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171450" indent="-171450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5F5560"/>
          </a:solidFill>
          <a:latin typeface="+mn-lt"/>
          <a:ea typeface="+mn-ea"/>
          <a:cs typeface="+mn-cs"/>
        </a:defRPr>
      </a:lvl1pPr>
      <a:lvl2pPr marL="5143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5F5560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D02437-23B4-4C4D-9D04-C5A41400619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9B73ADB-A5A5-4EDB-B16F-3E3AC4AB0844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5F5560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5F556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7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tags" Target="../tags/tag18.xml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0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7.xml"/><Relationship Id="rId2" Type="http://schemas.openxmlformats.org/officeDocument/2006/relationships/tags" Target="../tags/tag13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4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6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817495" y="2454910"/>
            <a:ext cx="5669280" cy="126619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青鸟面试宝典</a:t>
            </a:r>
            <a:endParaRPr lang="zh-CN" altLang="en-US" sz="7200" b="1"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35213" y="4721225"/>
            <a:ext cx="1797685" cy="47688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 Light" panose="020B0502040204020203" charset="-122"/>
                <a:ea typeface="微软雅黑 Light" panose="020B0502040204020203" charset="-122"/>
              </a:rPr>
              <a:t>BibleProject</a:t>
            </a:r>
            <a:endParaRPr lang="en-US" altLang="zh-CN" sz="2400" b="1"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583998" y="6311900"/>
            <a:ext cx="1998345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32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rush Script MT" panose="03060802040406070304" charset="0"/>
              </a:rPr>
              <a:t>Team Lycoris</a:t>
            </a:r>
            <a:endParaRPr lang="en-US" altLang="zh-CN" sz="3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Brush Script MT" panose="0306080204040607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业务流程</a:t>
            </a:r>
            <a:endParaRPr lang="zh-CN" altLang="en-US" dirty="0"/>
          </a:p>
        </p:txBody>
      </p:sp>
      <p:pic>
        <p:nvPicPr>
          <p:cNvPr id="5" name="图片 4" descr="主要业务流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1000" y="1481455"/>
            <a:ext cx="5743575" cy="50907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文本框 1"/>
          <p:cNvSpPr txBox="1"/>
          <p:nvPr/>
        </p:nvSpPr>
        <p:spPr>
          <a:xfrm>
            <a:off x="925513" y="542925"/>
            <a:ext cx="3322637" cy="7010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/>
            <a:r>
              <a:rPr lang="zh-CN" altLang="en-US" sz="40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功能流程</a:t>
            </a:r>
            <a:endParaRPr lang="zh-CN" altLang="en-US" sz="40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pic>
        <p:nvPicPr>
          <p:cNvPr id="2" name="图片 1" descr="CoreServi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0090" y="1746250"/>
            <a:ext cx="2168525" cy="1667510"/>
          </a:xfrm>
          <a:prstGeom prst="rect">
            <a:avLst/>
          </a:prstGeom>
        </p:spPr>
      </p:pic>
      <p:pic>
        <p:nvPicPr>
          <p:cNvPr id="3" name="图片 2" descr="InputDataXis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0000">
            <a:off x="3990340" y="1960880"/>
            <a:ext cx="1876425" cy="1835785"/>
          </a:xfrm>
          <a:prstGeom prst="rect">
            <a:avLst/>
          </a:prstGeom>
        </p:spPr>
      </p:pic>
      <p:pic>
        <p:nvPicPr>
          <p:cNvPr id="4" name="图片 3" descr="MainP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60000">
            <a:off x="828675" y="1463040"/>
            <a:ext cx="2915285" cy="2461260"/>
          </a:xfrm>
          <a:prstGeom prst="rect">
            <a:avLst/>
          </a:prstGeom>
        </p:spPr>
      </p:pic>
      <p:pic>
        <p:nvPicPr>
          <p:cNvPr id="5" name="图片 4" descr="MatchingServi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0000">
            <a:off x="1321435" y="3675380"/>
            <a:ext cx="3239770" cy="2614930"/>
          </a:xfrm>
          <a:prstGeom prst="rect">
            <a:avLst/>
          </a:prstGeom>
        </p:spPr>
      </p:pic>
      <p:pic>
        <p:nvPicPr>
          <p:cNvPr id="7" name="图片 6" descr="UpdateUserProfil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80000">
            <a:off x="3830320" y="3895725"/>
            <a:ext cx="2388235" cy="2433955"/>
          </a:xfrm>
          <a:prstGeom prst="rect">
            <a:avLst/>
          </a:prstGeom>
        </p:spPr>
      </p:pic>
      <p:pic>
        <p:nvPicPr>
          <p:cNvPr id="11" name="图片 10" descr="ShowCompany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00000">
            <a:off x="5544820" y="4458970"/>
            <a:ext cx="2473325" cy="2146300"/>
          </a:xfrm>
          <a:prstGeom prst="rect">
            <a:avLst/>
          </a:prstGeom>
        </p:spPr>
      </p:pic>
      <p:pic>
        <p:nvPicPr>
          <p:cNvPr id="6" name="图片 5" descr="ShowCompanyDetail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6945" y="3649345"/>
            <a:ext cx="2352040" cy="192341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88144" y="2438400"/>
            <a:ext cx="53579" cy="18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474" name="矩形 1"/>
          <p:cNvSpPr>
            <a:spLocks noChangeArrowheads="1"/>
          </p:cNvSpPr>
          <p:nvPr/>
        </p:nvSpPr>
        <p:spPr bwMode="auto">
          <a:xfrm>
            <a:off x="387985" y="1535430"/>
            <a:ext cx="993140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5F5560"/>
                </a:solidFill>
                <a:latin typeface="微软雅黑" panose="020B0503020204020204" charset="-122"/>
                <a:ea typeface="微软雅黑" panose="020B0503020204020204" charset="-122"/>
              </a:rPr>
              <a:t>技术</a:t>
            </a:r>
            <a:endParaRPr lang="zh-CN" altLang="en-US" sz="2400" b="1" dirty="0">
              <a:solidFill>
                <a:srgbClr val="5F55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38017" y="348298"/>
            <a:ext cx="2214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技术应用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1325" y="2438400"/>
            <a:ext cx="3218180" cy="33832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SSM+MySql</a:t>
            </a:r>
            <a:r>
              <a:rPr lang="zh-CN" altLang="en-US"/>
              <a:t>架构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Spring </a:t>
            </a:r>
            <a:r>
              <a:rPr lang="zh-CN" altLang="en-US"/>
              <a:t>定时任务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DFA</a:t>
            </a:r>
            <a:r>
              <a:rPr lang="zh-CN" altLang="en-US"/>
              <a:t>算法词汇过滤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poi</a:t>
            </a:r>
            <a:r>
              <a:rPr lang="zh-CN" altLang="en-US"/>
              <a:t>表格处理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bootstrap+echarts</a:t>
            </a:r>
            <a:r>
              <a:rPr lang="zh-CN" altLang="en-US"/>
              <a:t>数据展示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利用读写</a:t>
            </a:r>
            <a:r>
              <a:rPr lang="en-US" altLang="zh-CN"/>
              <a:t>json</a:t>
            </a:r>
            <a:r>
              <a:rPr lang="zh-CN" altLang="en-US"/>
              <a:t>对页面优化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sp>
        <p:nvSpPr>
          <p:cNvPr id="5" name="文本框 1"/>
          <p:cNvSpPr txBox="1"/>
          <p:nvPr/>
        </p:nvSpPr>
        <p:spPr>
          <a:xfrm>
            <a:off x="5634990" y="2438400"/>
            <a:ext cx="2308860" cy="31280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>
                <a:latin typeface="微软雅黑" panose="020B0503020204020204" charset="-122"/>
                <a:ea typeface="微软雅黑" panose="020B0503020204020204" charset="-122"/>
              </a:rPr>
              <a:t> XMind</a:t>
            </a: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>
                <a:latin typeface="微软雅黑" panose="020B0503020204020204" charset="-122"/>
                <a:ea typeface="微软雅黑" panose="020B0503020204020204" charset="-122"/>
              </a:rPr>
              <a:t>Axure RP</a:t>
            </a: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>
                <a:latin typeface="微软雅黑" panose="020B0503020204020204" charset="-122"/>
                <a:ea typeface="微软雅黑" panose="020B0503020204020204" charset="-122"/>
              </a:rPr>
              <a:t>visio</a:t>
            </a: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>
                <a:latin typeface="微软雅黑" panose="020B0503020204020204" charset="-122"/>
                <a:ea typeface="微软雅黑" panose="020B0503020204020204" charset="-122"/>
              </a:rPr>
              <a:t>MyEclipse</a:t>
            </a:r>
            <a:endParaRPr lang="en-US" alt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>
                <a:latin typeface="微软雅黑" panose="020B0503020204020204" charset="-122"/>
                <a:ea typeface="微软雅黑" panose="020B0503020204020204" charset="-122"/>
              </a:rPr>
              <a:t>ProcessOn</a:t>
            </a: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github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5664835" y="1535430"/>
            <a:ext cx="993140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5F5560"/>
                </a:solidFill>
                <a:latin typeface="微软雅黑" panose="020B0503020204020204" charset="-122"/>
                <a:ea typeface="微软雅黑" panose="020B0503020204020204" charset="-122"/>
              </a:rPr>
              <a:t>工具</a:t>
            </a:r>
            <a:endParaRPr lang="zh-CN" altLang="en-US" sz="2400" b="1" dirty="0">
              <a:solidFill>
                <a:srgbClr val="5F55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Manual Input 11"/>
          <p:cNvSpPr/>
          <p:nvPr/>
        </p:nvSpPr>
        <p:spPr>
          <a:xfrm>
            <a:off x="828675" y="2675335"/>
            <a:ext cx="1840706" cy="1145381"/>
          </a:xfrm>
          <a:prstGeom prst="flowChartManualInput">
            <a:avLst/>
          </a:prstGeom>
          <a:solidFill>
            <a:srgbClr val="7F7F7F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 ker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Flowchart: Manual Input 15"/>
          <p:cNvSpPr/>
          <p:nvPr/>
        </p:nvSpPr>
        <p:spPr>
          <a:xfrm flipH="1">
            <a:off x="2715816" y="2675335"/>
            <a:ext cx="1839515" cy="1144190"/>
          </a:xfrm>
          <a:prstGeom prst="flowChartManualInput">
            <a:avLst/>
          </a:prstGeom>
          <a:solidFill>
            <a:srgbClr val="E34C4C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 ker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Flowchart: Manual Input 21"/>
          <p:cNvSpPr/>
          <p:nvPr/>
        </p:nvSpPr>
        <p:spPr>
          <a:xfrm>
            <a:off x="4601766" y="2675335"/>
            <a:ext cx="1839515" cy="1145381"/>
          </a:xfrm>
          <a:prstGeom prst="flowChartManualInput">
            <a:avLst/>
          </a:prstGeom>
          <a:solidFill>
            <a:srgbClr val="7F7F7F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 ker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Flowchart: Manual Input 29"/>
          <p:cNvSpPr/>
          <p:nvPr/>
        </p:nvSpPr>
        <p:spPr>
          <a:xfrm flipH="1">
            <a:off x="6487716" y="2675335"/>
            <a:ext cx="1839515" cy="1144190"/>
          </a:xfrm>
          <a:prstGeom prst="flowChartManualInput">
            <a:avLst/>
          </a:prstGeom>
          <a:solidFill>
            <a:srgbClr val="E34C4C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 ker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321" name="文本框 27"/>
          <p:cNvSpPr txBox="1">
            <a:spLocks noChangeArrowheads="1"/>
          </p:cNvSpPr>
          <p:nvPr/>
        </p:nvSpPr>
        <p:spPr bwMode="auto">
          <a:xfrm>
            <a:off x="1318895" y="3200400"/>
            <a:ext cx="1072515" cy="311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需求分析</a:t>
            </a:r>
            <a:endParaRPr lang="zh-CN" altLang="en-US" sz="13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22" name="文本框 28"/>
          <p:cNvSpPr txBox="1">
            <a:spLocks noChangeArrowheads="1"/>
          </p:cNvSpPr>
          <p:nvPr/>
        </p:nvSpPr>
        <p:spPr bwMode="auto">
          <a:xfrm>
            <a:off x="3200400" y="3200400"/>
            <a:ext cx="870585" cy="311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详细设计</a:t>
            </a:r>
            <a:endParaRPr lang="zh-CN" altLang="en-US" sz="13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23" name="文本框 29"/>
          <p:cNvSpPr txBox="1">
            <a:spLocks noChangeArrowheads="1"/>
          </p:cNvSpPr>
          <p:nvPr/>
        </p:nvSpPr>
        <p:spPr bwMode="auto">
          <a:xfrm>
            <a:off x="5272405" y="3200400"/>
            <a:ext cx="892810" cy="311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编码</a:t>
            </a:r>
            <a:endParaRPr lang="zh-CN" altLang="en-US" sz="13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24" name="文本框 30"/>
          <p:cNvSpPr txBox="1">
            <a:spLocks noChangeArrowheads="1"/>
          </p:cNvSpPr>
          <p:nvPr/>
        </p:nvSpPr>
        <p:spPr bwMode="auto">
          <a:xfrm>
            <a:off x="7106285" y="3200400"/>
            <a:ext cx="883285" cy="311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测试</a:t>
            </a:r>
            <a:endParaRPr lang="zh-CN" altLang="en-US" sz="135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219676" y="4305300"/>
            <a:ext cx="6253163" cy="17519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1-5</a:t>
            </a: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天  对项目需要达到的效果和要求分析</a:t>
            </a:r>
            <a:r>
              <a:rPr lang="en-US" altLang="zh-CN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决定需要使用的技术</a:t>
            </a: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6-8</a:t>
            </a: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天  详细设计</a:t>
            </a: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9-14</a:t>
            </a: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天  编码</a:t>
            </a: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14+</a:t>
            </a: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测试</a:t>
            </a: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212850" y="3819287"/>
            <a:ext cx="1072754" cy="5530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r>
              <a:rPr lang="en-US" altLang="zh-CN" sz="15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en-US" altLang="zh-CN" sz="1500" b="1" dirty="0">
              <a:solidFill>
                <a:schemeClr val="bg2">
                  <a:lumMod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749777" y="357823"/>
            <a:ext cx="20116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开发进度</a:t>
            </a:r>
            <a:endParaRPr lang="zh-CN" alt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448560" y="2795985"/>
            <a:ext cx="4246880" cy="132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项目展示</a:t>
            </a:r>
            <a:endParaRPr lang="zh-CN" altLang="en-US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88144" y="2438400"/>
            <a:ext cx="53579" cy="18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1146017" y="348298"/>
            <a:ext cx="1198880" cy="7435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总结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45055" y="2174240"/>
            <a:ext cx="4189730" cy="3931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组长任务安排不合理</a:t>
            </a:r>
            <a:r>
              <a:rPr lang="en-US" altLang="zh-CN"/>
              <a:t>,</a:t>
            </a:r>
            <a:r>
              <a:rPr lang="zh-CN" altLang="en-US"/>
              <a:t>浪费大量时间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在前期设计阶段还是不够充分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组员不愿意也写不好前端界面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详细设计阶段不愿投入</a:t>
            </a:r>
            <a:r>
              <a:rPr lang="en-US" altLang="zh-CN"/>
              <a:t>,</a:t>
            </a:r>
            <a:r>
              <a:rPr lang="zh-CN" altLang="en-US"/>
              <a:t>后期编码吃力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Sql</a:t>
            </a:r>
            <a:r>
              <a:rPr lang="zh-CN" altLang="en-US"/>
              <a:t>语句技术低下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需要扩展知识面</a:t>
            </a:r>
            <a:r>
              <a:rPr lang="en-US" altLang="zh-CN"/>
              <a:t>,</a:t>
            </a:r>
            <a:r>
              <a:rPr lang="zh-CN" altLang="en-US"/>
              <a:t>了解更多的技术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1345" y="2635228"/>
            <a:ext cx="4752975" cy="2072139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053898" y="6328410"/>
            <a:ext cx="1998345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ush Script MT" panose="03060802040406070304" charset="0"/>
              </a:rPr>
              <a:t>Team Lycoris</a:t>
            </a:r>
            <a:endParaRPr lang="en-US" altLang="zh-CN" sz="3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ush Script MT" panose="0306080204040607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原始数据展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4640" y="35560"/>
            <a:ext cx="10794365" cy="70523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原始数据展示图特写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0955" y="650240"/>
            <a:ext cx="9343390" cy="56267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rot="21180000">
            <a:off x="1062673" y="636350"/>
            <a:ext cx="4728845" cy="1397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人工整理</a:t>
            </a:r>
            <a:r>
              <a:rPr lang="en-US" altLang="zh-CN" sz="8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en-US" altLang="zh-CN" sz="8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 descr="坑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3525" y="2432050"/>
            <a:ext cx="6523355" cy="36696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1135" y="2649855"/>
            <a:ext cx="8761095" cy="33705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charset="0"/>
            </a:pPr>
            <a:r>
              <a:rPr lang="en-US" altLang="zh-CN" sz="2400" dirty="0">
                <a:sym typeface="+mn-ea"/>
              </a:rPr>
              <a:t>       </a:t>
            </a:r>
            <a:r>
              <a:rPr lang="zh-CN" altLang="en-US" sz="2400" dirty="0">
                <a:sym typeface="+mn-ea"/>
              </a:rPr>
              <a:t>基于过去老师的面试记录表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从繁杂口语化的记录中找到有价值的数据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并用直观的方式呈现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以让学员们有更充分的面试准备</a:t>
            </a:r>
            <a:endParaRPr lang="zh-CN" altLang="en-US" sz="2400" dirty="0">
              <a:sym typeface="+mn-ea"/>
            </a:endParaRPr>
          </a:p>
          <a:p>
            <a:pPr marL="342900" indent="-342900" algn="just">
              <a:buFont typeface="Wingdings" panose="05000000000000000000" charset="0"/>
              <a:buChar char=""/>
            </a:pPr>
            <a:endParaRPr lang="zh-CN" altLang="en-US" sz="2400" dirty="0"/>
          </a:p>
          <a:p>
            <a:pPr marL="342900" indent="-342900" algn="just">
              <a:buFont typeface="Wingdings" panose="05000000000000000000" charset="0"/>
              <a:buChar char=""/>
            </a:pPr>
            <a:endParaRPr lang="zh-CN" altLang="en-US" sz="2400" dirty="0"/>
          </a:p>
          <a:p>
            <a:pPr marL="342900" indent="-342900" algn="just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项目目的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1512" y="1653223"/>
            <a:ext cx="9207104" cy="409575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8196" name="矩形 10"/>
          <p:cNvSpPr>
            <a:spLocks noChangeArrowheads="1"/>
          </p:cNvSpPr>
          <p:nvPr/>
        </p:nvSpPr>
        <p:spPr bwMode="auto">
          <a:xfrm>
            <a:off x="1152525" y="3937397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进度把控</a:t>
            </a:r>
            <a:endParaRPr lang="zh-CN" altLang="zh-CN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7" name="矩形 11"/>
          <p:cNvSpPr>
            <a:spLocks noChangeArrowheads="1"/>
          </p:cNvSpPr>
          <p:nvPr/>
        </p:nvSpPr>
        <p:spPr bwMode="auto">
          <a:xfrm>
            <a:off x="5079683" y="2822893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业务流程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8" name="矩形 12"/>
          <p:cNvSpPr>
            <a:spLocks noChangeArrowheads="1"/>
          </p:cNvSpPr>
          <p:nvPr/>
        </p:nvSpPr>
        <p:spPr bwMode="auto">
          <a:xfrm>
            <a:off x="1152525" y="2900363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需求分析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9" name="矩形 13"/>
          <p:cNvSpPr>
            <a:spLocks noChangeArrowheads="1"/>
          </p:cNvSpPr>
          <p:nvPr/>
        </p:nvSpPr>
        <p:spPr bwMode="auto">
          <a:xfrm>
            <a:off x="5079683" y="3937397"/>
            <a:ext cx="2690813" cy="1101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产品展示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57079" y="429260"/>
            <a:ext cx="13004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1745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738" y="1701800"/>
            <a:ext cx="3055937" cy="19034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6" name="图片 3" descr="其它索引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525" y="1541463"/>
            <a:ext cx="3827463" cy="19002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8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00" y="4622800"/>
            <a:ext cx="2947988" cy="1819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9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738" y="4586288"/>
            <a:ext cx="3308350" cy="19335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1" name="文本框 1"/>
          <p:cNvSpPr txBox="1"/>
          <p:nvPr/>
        </p:nvSpPr>
        <p:spPr>
          <a:xfrm>
            <a:off x="736283" y="361950"/>
            <a:ext cx="3322637" cy="7010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/>
            <a:r>
              <a:rPr lang="zh-CN" altLang="en-US" sz="40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头脑风暴</a:t>
            </a:r>
            <a:endParaRPr lang="zh-CN" altLang="en-US" sz="40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2" name="云形标注 1"/>
          <p:cNvSpPr/>
          <p:nvPr/>
        </p:nvSpPr>
        <p:spPr>
          <a:xfrm>
            <a:off x="2781300" y="2821940"/>
            <a:ext cx="3666490" cy="217551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>
                <a:solidFill>
                  <a:schemeClr val="bg1"/>
                </a:solidFill>
                <a:uFillTx/>
              </a:rPr>
              <a:t>要做成什么样</a:t>
            </a:r>
            <a:r>
              <a:rPr lang="en-US" altLang="zh-CN" sz="2800">
                <a:solidFill>
                  <a:schemeClr val="bg1"/>
                </a:solidFill>
                <a:uFillTx/>
              </a:rPr>
              <a:t>?</a:t>
            </a:r>
            <a:endParaRPr lang="en-US" altLang="zh-CN" sz="2800">
              <a:solidFill>
                <a:schemeClr val="bg1"/>
              </a:solidFill>
              <a:uFillTx/>
            </a:endParaRPr>
          </a:p>
        </p:txBody>
      </p:sp>
    </p:spTree>
    <p:custDataLst>
      <p:tags r:id="rId5"/>
    </p:custDataLst>
  </p:cSld>
  <p:clrMapOvr>
    <a:masterClrMapping/>
  </p:clrMapOvr>
  <p:transition>
    <p:comb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用例分析</a:t>
            </a:r>
            <a:endParaRPr lang="zh-CN" altLang="en-US" dirty="0"/>
          </a:p>
        </p:txBody>
      </p:sp>
      <p:pic>
        <p:nvPicPr>
          <p:cNvPr id="2" name="图片 1" descr="用例分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140" y="1432560"/>
            <a:ext cx="4871720" cy="53162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业务确定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185" y="2216150"/>
            <a:ext cx="9309735" cy="42138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4453"/>
</p:tagLst>
</file>

<file path=ppt/tags/tag10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ags/tag11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12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6"/>
  <p:tag name="KSO_WM_SLIDE_INDEX" val="6"/>
  <p:tag name="KSO_WM_SLIDE_ITEM_CNT" val="0"/>
  <p:tag name="KSO_WM_SLIDE_TYPE" val="contents"/>
  <p:tag name="KSO_WM_BEAUTIFY_FLAG" val="#wm#"/>
</p:tagLst>
</file>

<file path=ppt/tags/tag14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91"/>
</p:tagLst>
</file>

<file path=ppt/tags/tag15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6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7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8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91"/>
</p:tagLst>
</file>

<file path=ppt/tags/tag19.xml><?xml version="1.0" encoding="utf-8"?>
<p:tagLst xmlns:p="http://schemas.openxmlformats.org/presentationml/2006/main">
  <p:tag name="NORDRI TOOLS WATERMARK" val="1toxb2g4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4453"/>
</p:tagLst>
</file>

<file path=ppt/tags/tag20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16"/>
  <p:tag name="KSO_WM_SLIDE_INDEX" val="16"/>
  <p:tag name="KSO_WM_SLIDE_ITEM_CNT" val="0"/>
  <p:tag name="KSO_WM_SLIDE_TYPE" val="text"/>
  <p:tag name="KSO_WM_BEAUTIFY_FLAG" val="#wm#"/>
</p:tagLst>
</file>

<file path=ppt/tags/tag21.xml><?xml version="1.0" encoding="utf-8"?>
<p:tagLst xmlns:p="http://schemas.openxmlformats.org/presentationml/2006/main">
  <p:tag name="NORDRI TOOLS WATERMARK" val="1toxb2g4"/>
</p:tagLst>
</file>

<file path=ppt/tags/tag22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9"/>
  <p:tag name="KSO_WM_SLIDE_INDEX" val="9"/>
  <p:tag name="KSO_WM_SLIDE_ITEM_CNT" val="0"/>
  <p:tag name="KSO_WM_SLIDE_TYPE" val="text"/>
  <p:tag name="KSO_WM_BEAUTIFY_FLAG" val="#wm#"/>
</p:tagLst>
</file>

<file path=ppt/tags/tag2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4.xml><?xml version="1.0" encoding="utf-8"?>
<p:tagLst xmlns:p="http://schemas.openxmlformats.org/presentationml/2006/main">
  <p:tag name="NORDRI TOOLS WATERMARK" val="1toxb2g4"/>
</p:tagLst>
</file>

<file path=ppt/tags/tag25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16"/>
  <p:tag name="KSO_WM_SLIDE_INDEX" val="16"/>
  <p:tag name="KSO_WM_SLIDE_ITEM_CNT" val="0"/>
  <p:tag name="KSO_WM_SLIDE_TYPE" val="text"/>
  <p:tag name="KSO_WM_BEAUTIFY_FLAG" val="#wm#"/>
</p:tagLst>
</file>

<file path=ppt/tags/tag26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ags/tag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4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5.xml><?xml version="1.0" encoding="utf-8"?>
<p:tagLst xmlns:p="http://schemas.openxmlformats.org/presentationml/2006/main">
  <p:tag name="KSO_WM_TAG_VERSION" val="1.0"/>
  <p:tag name="KSO_WM_TEMPLATE_CATEGORY" val="basetag"/>
  <p:tag name="KSO_WM_TEMPLATE_INDEX" val="20163691"/>
</p:tagLst>
</file>

<file path=ppt/tags/tag6.xml><?xml version="1.0" encoding="utf-8"?>
<p:tagLst xmlns:p="http://schemas.openxmlformats.org/presentationml/2006/main">
  <p:tag name="KSO_WM_TAG_VERSION" val="1.0"/>
  <p:tag name="KSO_WM_TEMPLATE_CATEGORY" val="basetag"/>
  <p:tag name="KSO_WM_TEMPLATE_INDEX" val="20163691"/>
</p:tagLst>
</file>

<file path=ppt/tags/tag7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8.xml><?xml version="1.0" encoding="utf-8"?>
<p:tagLst xmlns:p="http://schemas.openxmlformats.org/presentationml/2006/main">
  <p:tag name="KSO_WM_TEMPLATE_CATEGORY" val="basetag"/>
  <p:tag name="KSO_WM_TEMPLATE_INDEX" val="20164453"/>
</p:tagLst>
</file>

<file path=ppt/tags/tag9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heme/theme1.xml><?xml version="1.0" encoding="utf-8"?>
<a:theme xmlns:a="http://schemas.openxmlformats.org/drawingml/2006/main" name="basetag20163691_docer702359.年终巨献大图欧美风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WPS 演示</Application>
  <PresentationFormat>全屏显示(4:3)</PresentationFormat>
  <Paragraphs>114</Paragraphs>
  <Slides>16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宋体</vt:lpstr>
      <vt:lpstr>Wingdings</vt:lpstr>
      <vt:lpstr>Calibri Light</vt:lpstr>
      <vt:lpstr>微软雅黑</vt:lpstr>
      <vt:lpstr>微软雅黑 Light</vt:lpstr>
      <vt:lpstr>Brush Script MT</vt:lpstr>
      <vt:lpstr>Calibri</vt:lpstr>
      <vt:lpstr>Wingdings</vt:lpstr>
      <vt:lpstr>黑体</vt:lpstr>
      <vt:lpstr>Mongolian Baiti</vt:lpstr>
      <vt:lpstr>basetag20163691_docer702359.年终巨献大图欧美风</vt:lpstr>
      <vt:lpstr>1_Office 主题</vt:lpstr>
      <vt:lpstr>PowerPoint 演示文稿</vt:lpstr>
      <vt:lpstr>PowerPoint 演示文稿</vt:lpstr>
      <vt:lpstr>PowerPoint 演示文稿</vt:lpstr>
      <vt:lpstr>PowerPoint 演示文稿</vt:lpstr>
      <vt:lpstr>项目目的</vt:lpstr>
      <vt:lpstr>PowerPoint 演示文稿</vt:lpstr>
      <vt:lpstr>PowerPoint 演示文稿</vt:lpstr>
      <vt:lpstr>用例分析</vt:lpstr>
      <vt:lpstr>业务确定</vt:lpstr>
      <vt:lpstr>业务流程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 Su</dc:creator>
  <cp:lastModifiedBy>Asuna</cp:lastModifiedBy>
  <cp:revision>32</cp:revision>
  <dcterms:created xsi:type="dcterms:W3CDTF">2015-05-05T08:02:00Z</dcterms:created>
  <dcterms:modified xsi:type="dcterms:W3CDTF">2018-04-02T01:38:16Z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2052-10.1.0.6029</vt:lpwstr>
  </property>
</Properties>
</file>

<file path=docProps/thumbnail.jpeg>
</file>